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783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16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46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523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7711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7421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223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374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9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1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0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439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288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35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56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478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0A49-5097-499A-808D-EB19F68C6E3F}" type="datetimeFigureOut">
              <a:rPr lang="en-IN" smtClean="0"/>
              <a:t>06-07-2024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54D178-1994-498B-BCBA-7CDFC22A04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4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AD0B9-6071-DE7B-89B6-D6233D024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330" y="354228"/>
            <a:ext cx="9028670" cy="1507524"/>
          </a:xfrm>
        </p:spPr>
        <p:txBody>
          <a:bodyPr>
            <a:normAutofit fontScale="90000"/>
          </a:bodyPr>
          <a:lstStyle/>
          <a:p>
            <a:pPr algn="ctr"/>
            <a:r>
              <a:rPr lang="bn-IN" sz="4800" b="1" dirty="0">
                <a:solidFill>
                  <a:srgbClr val="00206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ভারতের বৈচিত্রের মধ্যে ঐক্য</a:t>
            </a:r>
            <a:r>
              <a:rPr lang="bn-IN" sz="4800" i="1" dirty="0">
                <a:solidFill>
                  <a:srgbClr val="00206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: ভিন্নতার মাঝে সম্প্রীতির এক অনন্য দেশ</a:t>
            </a:r>
            <a:endParaRPr lang="en-IN" sz="4800" dirty="0">
              <a:solidFill>
                <a:srgbClr val="00206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A3698-D4BC-D58A-7F33-FEC0E8D2A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812" y="2117124"/>
            <a:ext cx="9582539" cy="4022419"/>
          </a:xfrm>
        </p:spPr>
        <p:txBody>
          <a:bodyPr>
            <a:normAutofit fontScale="25000" lnSpcReduction="20000"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sz="1800" b="1" kern="100" dirty="0">
              <a:solidFill>
                <a:srgbClr val="4472C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b="1" kern="100" dirty="0">
              <a:solidFill>
                <a:srgbClr val="4472C4"/>
              </a:solidFill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SEMESTER –I -2022-23 -</a:t>
            </a: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sz="6400" b="1" kern="100" dirty="0">
              <a:solidFill>
                <a:srgbClr val="4472C4"/>
              </a:solidFill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sz="6400" b="1" kern="100" dirty="0">
              <a:solidFill>
                <a:srgbClr val="4472C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6400" b="1" dirty="0"/>
              <a:t>UG/HIST/101C-1: History of India (Prehistoric Times – 600 BC.): Module-I: Sources of Ancient Indian History- Archaeological and Literary, Epigraphy, Numismatics. Module-II: Geographical Background-Physiography, major routes of communication</a:t>
            </a:r>
            <a:r>
              <a:rPr lang="en-US" sz="6400" b="1" dirty="0">
                <a:solidFill>
                  <a:srgbClr val="00B0F0"/>
                </a:solidFill>
              </a:rPr>
              <a:t>, people and languages</a:t>
            </a:r>
            <a:r>
              <a:rPr lang="en-US" sz="6400" b="1" dirty="0"/>
              <a:t>.</a:t>
            </a:r>
            <a:endParaRPr lang="en-IN" sz="6400" b="1" kern="100" dirty="0">
              <a:solidFill>
                <a:srgbClr val="4472C4"/>
              </a:solidFill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sz="6400" b="1" kern="100" dirty="0">
              <a:solidFill>
                <a:srgbClr val="4472C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endParaRPr lang="en-IN" sz="6400" b="1" kern="100" dirty="0">
              <a:solidFill>
                <a:srgbClr val="4472C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SREERUPA BHATTACHARJEE</a:t>
            </a:r>
            <a:endParaRPr lang="en-IN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DEPARTMENT OF HISTORY </a:t>
            </a:r>
            <a:endParaRPr lang="en-IN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ASSISTANT PROFESSOR</a:t>
            </a:r>
            <a:endParaRPr lang="en-IN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KHATRA ADIBASI MAHAVIDYALAYA</a:t>
            </a:r>
            <a:endParaRPr lang="en-IN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IN" sz="64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Vrinda" panose="020B0502040204020203" pitchFamily="34" charset="0"/>
              </a:rPr>
              <a:t> </a:t>
            </a:r>
            <a:endParaRPr lang="en-IN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r>
              <a:rPr lang="en-IN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89F735-0ED3-0003-DE31-DEA1989106A6}"/>
              </a:ext>
            </a:extLst>
          </p:cNvPr>
          <p:cNvSpPr/>
          <p:nvPr/>
        </p:nvSpPr>
        <p:spPr>
          <a:xfrm>
            <a:off x="10916815" y="2117125"/>
            <a:ext cx="1156997" cy="139118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297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E9ADB-902B-39EA-4935-AE830AD31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9600" dirty="0">
                <a:solidFill>
                  <a:srgbClr val="00B050"/>
                </a:solidFill>
                <a:latin typeface="Arial Black" panose="020B0A04020102020204" pitchFamily="34" charset="0"/>
              </a:rPr>
              <a:t>END</a:t>
            </a:r>
            <a:endParaRPr lang="en-IN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3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AD0B9-6071-DE7B-89B6-D6233D024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330" y="354228"/>
            <a:ext cx="9028670" cy="1507524"/>
          </a:xfrm>
        </p:spPr>
        <p:txBody>
          <a:bodyPr>
            <a:normAutofit fontScale="90000"/>
          </a:bodyPr>
          <a:lstStyle/>
          <a:p>
            <a:r>
              <a:rPr lang="bn-IN" sz="4800" b="1" dirty="0">
                <a:latin typeface="Kalpurush" panose="02000600000000000000" pitchFamily="2" charset="0"/>
                <a:cs typeface="Kalpurush" panose="02000600000000000000" pitchFamily="2" charset="0"/>
              </a:rPr>
              <a:t>ভারতের বৈচিত্রের মধ্যে ঐক্য</a:t>
            </a:r>
            <a:r>
              <a:rPr lang="bn-IN" sz="4800" i="1" dirty="0">
                <a:latin typeface="Kalpurush" panose="02000600000000000000" pitchFamily="2" charset="0"/>
                <a:cs typeface="Kalpurush" panose="02000600000000000000" pitchFamily="2" charset="0"/>
              </a:rPr>
              <a:t>: ভিন্নতার মাঝে সম্প্রীতির এক অনন্য দেশ</a:t>
            </a:r>
            <a:endParaRPr lang="en-IN" sz="48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A3698-D4BC-D58A-7F33-FEC0E8D2A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17124"/>
            <a:ext cx="9144000" cy="465437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89F735-0ED3-0003-DE31-DEA1989106A6}"/>
              </a:ext>
            </a:extLst>
          </p:cNvPr>
          <p:cNvSpPr/>
          <p:nvPr/>
        </p:nvSpPr>
        <p:spPr>
          <a:xfrm>
            <a:off x="2174790" y="2117124"/>
            <a:ext cx="7265772" cy="465437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34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C5260-6E78-BB38-DD54-31E4F06E5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ভূমিকা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71DB7D2-9363-8D66-D9E8-41787D0BFB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000910"/>
            <a:ext cx="9796848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 হল বৈচিত্র্যের এক মহাসমুদ্র।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ভাষা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ধর্ম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জাতি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সংস্কৃতি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খাদ্যাভ্যাস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পোশাক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আচার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অনুষ্ঠান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ভূ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প্রকৃতি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সবকিছুতেই রয়েছে অপরূপ বৈচিত্র্য।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কিন্তু এই বৈচিত্র্যের মধ্যেই নিহিত রয়েছে ভারতের ঐক্যের সূত্র।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388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3E452-2FE2-05D1-CCD2-437C8F9D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ভাষার বৈচিত্র্য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0C35BA9-281B-D893-CFB2-EEB393476B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97337"/>
            <a:ext cx="768501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 প্রচলিত রয়েছে ২২টি স্বীকৃত ভাষা এবং অসংখ্য উপভাষা।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হিন্দি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বাংলা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তেলেগু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মারাঠি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তামিল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উর্দু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গুজরাটি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কন্নড়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মালয়ালম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ওড়িয়া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পাঞ্জাবি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অসমীয়া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কাশ্মীরি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সিন্ধি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সংস্কৃত প্রভৃতি ভাষা দেশের বিভিন্ন অঞ্চলে প্রচলিত।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এই ভাষার বৈচিত্র্য ভারতের সংস্কৃতি ও সাহিত্যকে সমৃদ্ধ করেছে।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854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87DBC-DBAE-0405-F0AB-E4CD89D3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ধর্মের বৈচিত্র্য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9263200-6A06-1780-4845-1A52A37253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79477" y="1322229"/>
            <a:ext cx="9102753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 প্রচলিত রয়েছে হিন্দু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মুসলিম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খ্রিস্টান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শিখ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জৈন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বৌদ্ধ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পার্সি প্রভৃতি ধর্ম।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প্রতিটি ধর্মের রয়েছে নিজস্ব আচার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অনুষ্ঠান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উৎসব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পার্বণ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উপাসনালয়।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ভারতীয় সংবিধান সকল ধর্মের প্রতি সমান শ্রদ্ধা প্রদর্শনের নির্দেশ দেয়।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463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7538-2621-CD8F-98F5-5EF5971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সংস্কৃতির বৈচিত্র্য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9BED379-6E0A-7C2B-6081-C60BDBB100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40031"/>
            <a:ext cx="760951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ভারতের প্রতিটি অঞ্চলের রয়েছে নিজস্ব স্বতন্ত্র সংস্কৃতি।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নৃত্য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গান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সঙ্গীত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চিত্রকলা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ভাস্কর্য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স্থাপত্য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সাহিত্য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সবকিছুতেই প্রতিফলিত হয় এই বৈচিত্র্য।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এই বৈচিত্র্যময় সংস্কৃতি ভারতকে বিশ্বের কাছে অনন্য করে তুলেছে।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775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667D-3549-4232-278D-6A908C00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ভূ-প্রকৃতির বৈচিত্র্য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C8AEC0D-1902-F727-2DD0-E2371FEFE4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200370"/>
            <a:ext cx="10814108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ভারতের ভূ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প্রকৃতি অত্যন্ত বৈচিত্র্যময়।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উঁচু পর্বতমালা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সুবিস্তৃত সমভূমি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মরুভূমি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উপত্যকা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নদী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সমুদ্র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সবকিছুর সমাহার রয়েছে এই দেশে।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এই বৈচিত্র্যময় ভূ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প্রকৃতি ভারতের জীববৈচিত্র্যকে সমৃদ্ধ করেছে।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5056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0088-19DA-7054-AE79-084EBAA1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918" y="365126"/>
            <a:ext cx="10282881" cy="603446"/>
          </a:xfrm>
        </p:spPr>
        <p:txBody>
          <a:bodyPr>
            <a:normAutofit fontScale="90000"/>
          </a:bodyPr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ঐক্যের সূত্র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E98F659-655D-D80D-FB7B-93D1B59580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968571"/>
            <a:ext cx="6798276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ভারতের জাতীয় প্রতীক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জাতীয় পতাকা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জাতীয় সঙ্গীত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জাতীয় সংবিধান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সবকিছুই ঐক্যের প্রতীক।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স্বাধীনতা সংগ্রাম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গণতান্ত্রিক ব্যবস্থা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ধর্মনিরপেক্ষতা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সমাজতন্ত্র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,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জাতীয় উৎসব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সবকিছুই ঐক্যের বন্ধনকে দৃঢ় করে।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ভারতীয়রা সবসময় বিশ্বাস করে এসেছে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"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অনেকত্বের মধ্যে ঐক্য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"-</a:t>
            </a:r>
            <a:r>
              <a:rPr kumimoji="0" lang="bn-IN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এ।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4697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D75CB-B7A7-6773-7254-860E12A6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>
                <a:latin typeface="Kalpurush" panose="02000600000000000000" pitchFamily="2" charset="0"/>
                <a:cs typeface="Kalpurush" panose="02000600000000000000" pitchFamily="2" charset="0"/>
              </a:rPr>
              <a:t>উপসংহার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74DCD-B016-96AC-999A-19ACF2EB2B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87224"/>
            <a:ext cx="9371202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ভারতের বৈচিত্র্য হল তার শক্তি।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এই বৈচিত্র্যের মধ্যেই নিহিত রয়েছে ভারতের ঐক্যের সূত্র।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bn-IN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lpurush" panose="02000600000000000000" pitchFamily="2" charset="0"/>
                <a:cs typeface="Kalpurush" panose="02000600000000000000" pitchFamily="2" charset="0"/>
              </a:rPr>
              <a:t>আমাদের সকলের দায়িত্ব এই ঐক্যকে ধরে রাখা এবং বৈচিত্র্যকে সমৃদ্ধ করা।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554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389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Kalpurush</vt:lpstr>
      <vt:lpstr>Times New Roman</vt:lpstr>
      <vt:lpstr>Trebuchet MS</vt:lpstr>
      <vt:lpstr>Wingdings 3</vt:lpstr>
      <vt:lpstr>Facet</vt:lpstr>
      <vt:lpstr>ভারতের বৈচিত্রের মধ্যে ঐক্য: ভিন্নতার মাঝে সম্প্রীতির এক অনন্য দেশ</vt:lpstr>
      <vt:lpstr>ভারতের বৈচিত্রের মধ্যে ঐক্য: ভিন্নতার মাঝে সম্প্রীতির এক অনন্য দেশ</vt:lpstr>
      <vt:lpstr>ভূমিকা</vt:lpstr>
      <vt:lpstr>ভাষার বৈচিত্র্য</vt:lpstr>
      <vt:lpstr>ধর্মের বৈচিত্র্য</vt:lpstr>
      <vt:lpstr>সংস্কৃতির বৈচিত্র্য</vt:lpstr>
      <vt:lpstr>ভূ-প্রকৃতির বৈচিত্র্য</vt:lpstr>
      <vt:lpstr>ঐক্যের সূত্র</vt:lpstr>
      <vt:lpstr>উপসংহার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Sreerupa Bhattacharjee</dc:creator>
  <cp:lastModifiedBy>HP</cp:lastModifiedBy>
  <cp:revision>11</cp:revision>
  <dcterms:created xsi:type="dcterms:W3CDTF">2024-06-28T10:57:57Z</dcterms:created>
  <dcterms:modified xsi:type="dcterms:W3CDTF">2024-07-06T17:37:03Z</dcterms:modified>
</cp:coreProperties>
</file>